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3" Type="http://schemas.openxmlformats.org/officeDocument/2006/relationships/slide" Target="slides/slide1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5" Type="http://schemas.openxmlformats.org/officeDocument/2006/relationships/slide" Target="slides/slide3.xml" /><Relationship Id="rId15" Type="http://schemas.openxmlformats.org/officeDocument/2006/relationships/viewProps" Target="viewProps.xml" /><Relationship Id="rId10" Type="http://schemas.openxmlformats.org/officeDocument/2006/relationships/slide" Target="slides/slide8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71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8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244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08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507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50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793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1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706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8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255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12926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869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83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37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44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363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7241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257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438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084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48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617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6370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8075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4778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5324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0679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93683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1571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2196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3381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6991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28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21" Type="http://schemas.openxmlformats.org/officeDocument/2006/relationships/image" Target="../media/image4.png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2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image" Target="../media/image5.png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 /><Relationship Id="rId13" Type="http://schemas.openxmlformats.org/officeDocument/2006/relationships/slideLayout" Target="../slideLayouts/slideLayout30.xml" /><Relationship Id="rId18" Type="http://schemas.openxmlformats.org/officeDocument/2006/relationships/theme" Target="../theme/theme2.xml" /><Relationship Id="rId3" Type="http://schemas.openxmlformats.org/officeDocument/2006/relationships/slideLayout" Target="../slideLayouts/slideLayout20.xml" /><Relationship Id="rId21" Type="http://schemas.openxmlformats.org/officeDocument/2006/relationships/image" Target="../media/image8.png" /><Relationship Id="rId7" Type="http://schemas.openxmlformats.org/officeDocument/2006/relationships/slideLayout" Target="../slideLayouts/slideLayout24.xml" /><Relationship Id="rId12" Type="http://schemas.openxmlformats.org/officeDocument/2006/relationships/slideLayout" Target="../slideLayouts/slideLayout29.xml" /><Relationship Id="rId17" Type="http://schemas.openxmlformats.org/officeDocument/2006/relationships/slideLayout" Target="../slideLayouts/slideLayout34.xml" /><Relationship Id="rId2" Type="http://schemas.openxmlformats.org/officeDocument/2006/relationships/slideLayout" Target="../slideLayouts/slideLayout19.xml" /><Relationship Id="rId16" Type="http://schemas.openxmlformats.org/officeDocument/2006/relationships/slideLayout" Target="../slideLayouts/slideLayout33.xml" /><Relationship Id="rId20" Type="http://schemas.openxmlformats.org/officeDocument/2006/relationships/image" Target="../media/image7.png" /><Relationship Id="rId1" Type="http://schemas.openxmlformats.org/officeDocument/2006/relationships/slideLayout" Target="../slideLayouts/slideLayout18.xml" /><Relationship Id="rId6" Type="http://schemas.openxmlformats.org/officeDocument/2006/relationships/slideLayout" Target="../slideLayouts/slideLayout23.xml" /><Relationship Id="rId11" Type="http://schemas.openxmlformats.org/officeDocument/2006/relationships/slideLayout" Target="../slideLayouts/slideLayout28.xml" /><Relationship Id="rId5" Type="http://schemas.openxmlformats.org/officeDocument/2006/relationships/slideLayout" Target="../slideLayouts/slideLayout22.xml" /><Relationship Id="rId15" Type="http://schemas.openxmlformats.org/officeDocument/2006/relationships/slideLayout" Target="../slideLayouts/slideLayout32.xml" /><Relationship Id="rId10" Type="http://schemas.openxmlformats.org/officeDocument/2006/relationships/slideLayout" Target="../slideLayouts/slideLayout27.xml" /><Relationship Id="rId19" Type="http://schemas.openxmlformats.org/officeDocument/2006/relationships/image" Target="../media/image6.png" /><Relationship Id="rId4" Type="http://schemas.openxmlformats.org/officeDocument/2006/relationships/slideLayout" Target="../slideLayouts/slideLayout21.xml" /><Relationship Id="rId9" Type="http://schemas.openxmlformats.org/officeDocument/2006/relationships/slideLayout" Target="../slideLayouts/slideLayout26.xml" /><Relationship Id="rId14" Type="http://schemas.openxmlformats.org/officeDocument/2006/relationships/slideLayout" Target="../slideLayouts/slideLayout31.xml" /><Relationship Id="rId22" Type="http://schemas.openxmlformats.org/officeDocument/2006/relationships/image" Target="../media/image9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2133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C7A3FB0-6CCE-4232-B37E-8298DC1C9B8F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06B89-96FE-4574-9DAD-266C68DC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259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4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4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90945"/>
            <a:ext cx="1156854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Algerian" panose="04020705040A02060702" pitchFamily="82" charset="0"/>
              </a:rPr>
              <a:t>NAME:</a:t>
            </a:r>
          </a:p>
          <a:p>
            <a:endParaRPr lang="en-US" sz="5400" dirty="0">
              <a:latin typeface="Algerian" panose="04020705040A02060702" pitchFamily="82" charset="0"/>
            </a:endParaRPr>
          </a:p>
          <a:p>
            <a:r>
              <a:rPr lang="en-US" sz="5400" dirty="0">
                <a:latin typeface="Algerian" panose="04020705040A02060702" pitchFamily="82" charset="0"/>
              </a:rPr>
              <a:t>CLASS PERIOD:</a:t>
            </a:r>
          </a:p>
          <a:p>
            <a:endParaRPr lang="en-US" sz="5400" dirty="0">
              <a:latin typeface="Algerian" panose="04020705040A02060702" pitchFamily="82" charset="0"/>
            </a:endParaRPr>
          </a:p>
          <a:p>
            <a:r>
              <a:rPr lang="en-US" sz="5400" dirty="0">
                <a:latin typeface="Algerian" panose="04020705040A02060702" pitchFamily="82" charset="0"/>
              </a:rPr>
              <a:t>PHOTOSYNTHESIS AND CELLULAR ANIMAL RESPIRATION PROJECT</a:t>
            </a:r>
          </a:p>
        </p:txBody>
      </p:sp>
    </p:spTree>
    <p:extLst>
      <p:ext uri="{BB962C8B-B14F-4D97-AF65-F5344CB8AC3E}">
        <p14:creationId xmlns:p14="http://schemas.microsoft.com/office/powerpoint/2010/main" val="3456718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12738"/>
            <a:ext cx="11693237" cy="6386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28" name="Picture 4" descr="A Simple Diagram of Photosynthesis | Photosynthesis, Photosynthesis  projects, Photosynthesis activit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23574"/>
            <a:ext cx="4953000" cy="592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08073" y="512618"/>
            <a:ext cx="61237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Algerian" panose="04020705040A02060702" pitchFamily="82" charset="0"/>
              </a:rPr>
              <a:t>PHOTOSYNTHESIS </a:t>
            </a:r>
            <a:r>
              <a:rPr lang="en-US" sz="2800" dirty="0">
                <a:latin typeface="Algerian" panose="04020705040A02060702" pitchFamily="82" charset="0"/>
              </a:rPr>
              <a:t> is the process used by </a:t>
            </a:r>
            <a:r>
              <a:rPr lang="en-US" sz="2800" dirty="0">
                <a:solidFill>
                  <a:srgbClr val="00B050"/>
                </a:solidFill>
                <a:latin typeface="Algerian" panose="04020705040A02060702" pitchFamily="82" charset="0"/>
              </a:rPr>
              <a:t>GREEN PLANTS</a:t>
            </a:r>
            <a:r>
              <a:rPr lang="en-US" sz="2800" dirty="0">
                <a:latin typeface="Algerian" panose="04020705040A02060702" pitchFamily="82" charset="0"/>
              </a:rPr>
              <a:t>, </a:t>
            </a:r>
            <a:r>
              <a:rPr lang="en-US" sz="2800" dirty="0">
                <a:solidFill>
                  <a:srgbClr val="92D050"/>
                </a:solidFill>
                <a:latin typeface="Algerian" panose="04020705040A02060702" pitchFamily="82" charset="0"/>
              </a:rPr>
              <a:t>ALGEA</a:t>
            </a:r>
            <a:r>
              <a:rPr lang="en-US" sz="2800" dirty="0">
                <a:latin typeface="Algerian" panose="04020705040A02060702" pitchFamily="82" charset="0"/>
              </a:rPr>
              <a:t> and certain </a:t>
            </a:r>
            <a:r>
              <a:rPr lang="en-US" sz="2800" dirty="0">
                <a:solidFill>
                  <a:srgbClr val="FFC000"/>
                </a:solidFill>
                <a:latin typeface="Algerian" panose="04020705040A02060702" pitchFamily="82" charset="0"/>
              </a:rPr>
              <a:t>BACTERIA</a:t>
            </a:r>
            <a:r>
              <a:rPr lang="en-US" sz="2800" dirty="0">
                <a:latin typeface="Algerian" panose="04020705040A02060702" pitchFamily="82" charset="0"/>
              </a:rPr>
              <a:t> to harness energy from sunlight and turn it into chemical energy</a:t>
            </a:r>
            <a:r>
              <a:rPr lang="en-US" sz="2800" dirty="0"/>
              <a:t>.</a:t>
            </a:r>
          </a:p>
        </p:txBody>
      </p:sp>
      <p:sp>
        <p:nvSpPr>
          <p:cNvPr id="4" name="AutoShape 6" descr="Biology Notes for IGCSE 2014: #38 The equation for photosynthesis"/>
          <p:cNvSpPr>
            <a:spLocks noChangeAspect="1" noChangeArrowheads="1"/>
          </p:cNvSpPr>
          <p:nvPr/>
        </p:nvSpPr>
        <p:spPr bwMode="auto">
          <a:xfrm>
            <a:off x="335684" y="-40770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8" descr="Biology Notes for IGCSE 2014: #38 The equation for photosynthes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0" descr="Biology Notes for IGCSE 2014: #38 The equation for photosynthesi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 descr="Biology Notes for IGCSE 2014: #38 The equation for photosynthes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964" y="3107145"/>
            <a:ext cx="5086350" cy="327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04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299" y="2252663"/>
            <a:ext cx="6791325" cy="42100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2900" y="27117"/>
            <a:ext cx="9944100" cy="2225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dirty="0">
                <a:latin typeface="Algerian" panose="04020705040A02060702" pitchFamily="82" charset="0"/>
              </a:rPr>
              <a:t>Cellular respiration</a:t>
            </a:r>
            <a:r>
              <a:rPr lang="en-US" dirty="0">
                <a:latin typeface="Algerian" panose="04020705040A02060702" pitchFamily="82" charset="0"/>
              </a:rPr>
              <a:t> is the process through which cells convert sugars into energy. To create ATP and other forms of energy to power </a:t>
            </a:r>
            <a:r>
              <a:rPr lang="en-US" b="1" dirty="0">
                <a:latin typeface="Algerian" panose="04020705040A02060702" pitchFamily="82" charset="0"/>
              </a:rPr>
              <a:t>cellular</a:t>
            </a:r>
            <a:r>
              <a:rPr lang="en-US" dirty="0">
                <a:latin typeface="Algerian" panose="04020705040A02060702" pitchFamily="82" charset="0"/>
              </a:rPr>
              <a:t> reactions, cells require fuel and an electron acceptor which drives the chemical process of turning energy into a useable form</a:t>
            </a:r>
          </a:p>
        </p:txBody>
      </p:sp>
    </p:spTree>
    <p:extLst>
      <p:ext uri="{BB962C8B-B14F-4D97-AF65-F5344CB8AC3E}">
        <p14:creationId xmlns:p14="http://schemas.microsoft.com/office/powerpoint/2010/main" val="375597323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hat is the relationship between photosynthesis and cellular respiration? |  Socrat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000124"/>
            <a:ext cx="9929813" cy="545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5750" y="357188"/>
            <a:ext cx="2600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lgerian" panose="04020705040A02060702" pitchFamily="82" charset="0"/>
              </a:rPr>
              <a:t>Relationship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86076" y="585788"/>
            <a:ext cx="1471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BETWEEN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57688" y="485775"/>
            <a:ext cx="2428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Rounded MT Bold" panose="020F0704030504030204" pitchFamily="34" charset="0"/>
              </a:rPr>
              <a:t>PHOTOSYNTHESIS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3725" y="111977"/>
            <a:ext cx="11001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&amp;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58125" y="485775"/>
            <a:ext cx="23860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lgerian" panose="04020705040A02060702" pitchFamily="82" charset="0"/>
              </a:rPr>
              <a:t>RESPIRATION</a:t>
            </a:r>
          </a:p>
        </p:txBody>
      </p:sp>
    </p:spTree>
    <p:extLst>
      <p:ext uri="{BB962C8B-B14F-4D97-AF65-F5344CB8AC3E}">
        <p14:creationId xmlns:p14="http://schemas.microsoft.com/office/powerpoint/2010/main" val="2147390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itochondria - Definition, Function &amp; Structure | Biology Diction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09" y="1330036"/>
            <a:ext cx="10598727" cy="53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22072" y="360218"/>
            <a:ext cx="46412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Algerian" panose="04020705040A02060702" pitchFamily="82" charset="0"/>
              </a:rPr>
              <a:t>MITOCHONDRIA</a:t>
            </a:r>
          </a:p>
        </p:txBody>
      </p:sp>
    </p:spTree>
    <p:extLst>
      <p:ext uri="{BB962C8B-B14F-4D97-AF65-F5344CB8AC3E}">
        <p14:creationId xmlns:p14="http://schemas.microsoft.com/office/powerpoint/2010/main" val="312517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4909" y="304800"/>
            <a:ext cx="1120832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lgerian" panose="04020705040A02060702" pitchFamily="82" charset="0"/>
              </a:rPr>
              <a:t>DIFFERENCES BETWEEN ANAEROBIC AND AEROBIC RESPIRATION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98073" y="1330036"/>
            <a:ext cx="8478982" cy="1666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FF00"/>
                </a:solidFill>
              </a:rPr>
              <a:t>AEROBIC RESPIRATION TAKES PLACE IN THE PRESENCE OF OXYGEN WHILE ANAEROBIC RESPIRATION TAKES PLACE IN THE ABSENCE OR LIMITED OXYGEN SUPPLY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78182" y="3380509"/>
            <a:ext cx="7813963" cy="1667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FF00"/>
                </a:solidFill>
              </a:rPr>
              <a:t>The end products of </a:t>
            </a:r>
            <a:r>
              <a:rPr lang="en-US" b="1" dirty="0">
                <a:solidFill>
                  <a:srgbClr val="FFFF00"/>
                </a:solidFill>
              </a:rPr>
              <a:t>aerobic respiration</a:t>
            </a:r>
            <a:r>
              <a:rPr lang="en-US" dirty="0">
                <a:solidFill>
                  <a:srgbClr val="FFFF00"/>
                </a:solidFill>
              </a:rPr>
              <a:t> are carbon dioxide, water, and energy. The end products of </a:t>
            </a:r>
            <a:r>
              <a:rPr lang="en-US" b="1" dirty="0">
                <a:solidFill>
                  <a:srgbClr val="FFFF00"/>
                </a:solidFill>
              </a:rPr>
              <a:t>anaerobic respiration</a:t>
            </a:r>
            <a:r>
              <a:rPr lang="en-US" dirty="0">
                <a:solidFill>
                  <a:srgbClr val="FFFF00"/>
                </a:solidFill>
              </a:rPr>
              <a:t> are acids, alcohols, gases, and energy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78182" y="5389418"/>
            <a:ext cx="8146473" cy="1285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FF00"/>
                </a:solidFill>
              </a:rPr>
              <a:t>A total of 38 ATPs are produced during </a:t>
            </a:r>
            <a:r>
              <a:rPr lang="en-US" b="1" dirty="0">
                <a:solidFill>
                  <a:srgbClr val="FFFF00"/>
                </a:solidFill>
              </a:rPr>
              <a:t>aerobic respiration</a:t>
            </a:r>
            <a:r>
              <a:rPr lang="en-US" dirty="0">
                <a:solidFill>
                  <a:srgbClr val="FFFF00"/>
                </a:solidFill>
              </a:rPr>
              <a:t>, some of which are lost during the process. Only 2 ATPs are formed during </a:t>
            </a:r>
            <a:r>
              <a:rPr lang="en-US" b="1" dirty="0">
                <a:solidFill>
                  <a:srgbClr val="FFFF00"/>
                </a:solidFill>
              </a:rPr>
              <a:t>anaerobic respiration</a:t>
            </a:r>
            <a:r>
              <a:rPr lang="en-US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55792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6473" y="332509"/>
            <a:ext cx="1064029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FFFF00"/>
                </a:solidFill>
                <a:latin typeface="Algerian" panose="04020705040A02060702" pitchFamily="82" charset="0"/>
              </a:rPr>
              <a:t>WHAT CELLULAR PROCESS DOES FERMENTATION CLASSIFY AS?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22764" y="4502727"/>
            <a:ext cx="76477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Book Antiqua" panose="02040602050305030304" pitchFamily="18" charset="0"/>
              </a:rPr>
              <a:t>ANAEROBIC RESPIRATION SINCE FERMENTATION OCCURS IN THE ABSENCE OF OXYGEN</a:t>
            </a:r>
          </a:p>
        </p:txBody>
      </p:sp>
    </p:spTree>
    <p:extLst>
      <p:ext uri="{BB962C8B-B14F-4D97-AF65-F5344CB8AC3E}">
        <p14:creationId xmlns:p14="http://schemas.microsoft.com/office/powerpoint/2010/main" val="256033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6691" y="471055"/>
            <a:ext cx="9227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lgerian" panose="04020705040A02060702" pitchFamily="82" charset="0"/>
              </a:rPr>
              <a:t>WHAT IS THE FUNCTION OF ATP IN CELLS?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4836" y="1911927"/>
            <a:ext cx="885305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rial Narrow" panose="020B0606020202030204" pitchFamily="34" charset="0"/>
              </a:rPr>
              <a:t>Adenosine triphosphate (ATP), </a:t>
            </a:r>
            <a:r>
              <a:rPr lang="en-US" sz="4400" b="1" dirty="0">
                <a:latin typeface="Arial Narrow" panose="020B0606020202030204" pitchFamily="34" charset="0"/>
              </a:rPr>
              <a:t>energy</a:t>
            </a:r>
            <a:r>
              <a:rPr lang="en-US" sz="4400" dirty="0">
                <a:latin typeface="Arial Narrow" panose="020B0606020202030204" pitchFamily="34" charset="0"/>
              </a:rPr>
              <a:t>-carrying molecule found in the cells of all living things. ATP captures chemical </a:t>
            </a:r>
            <a:r>
              <a:rPr lang="en-US" sz="4400" b="1" dirty="0">
                <a:latin typeface="Arial Narrow" panose="020B0606020202030204" pitchFamily="34" charset="0"/>
              </a:rPr>
              <a:t>energy</a:t>
            </a:r>
            <a:r>
              <a:rPr lang="en-US" sz="4400" dirty="0">
                <a:latin typeface="Arial Narrow" panose="020B0606020202030204" pitchFamily="34" charset="0"/>
              </a:rPr>
              <a:t> obtained from the breakdown of food molecules and releases it to fuel other cellular processes.</a:t>
            </a:r>
          </a:p>
        </p:txBody>
      </p:sp>
    </p:spTree>
    <p:extLst>
      <p:ext uri="{BB962C8B-B14F-4D97-AF65-F5344CB8AC3E}">
        <p14:creationId xmlns:p14="http://schemas.microsoft.com/office/powerpoint/2010/main" val="3549186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5855" y="263236"/>
            <a:ext cx="962890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00B050"/>
                </a:solidFill>
              </a:rPr>
              <a:t>PHOTOSYNTHETIC EQUATION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1" y="2628900"/>
            <a:ext cx="10751126" cy="388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32174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04800"/>
            <a:ext cx="903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Bahnschrift" panose="020B0502040204020203" pitchFamily="34" charset="0"/>
              </a:rPr>
              <a:t>RESPIRATION EQUATION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309" y="1330036"/>
            <a:ext cx="10252364" cy="4959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576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2836" y="471055"/>
            <a:ext cx="94626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C000"/>
                </a:solidFill>
                <a:latin typeface="Algerian" panose="04020705040A02060702" pitchFamily="82" charset="0"/>
              </a:rPr>
              <a:t>RELATIONSHIP BETWEEN RESPIRATION AND PHOTOSYNTHETIC EQUATIONS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3055" y="2119745"/>
            <a:ext cx="97674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Baskerville Old Face" panose="02020602080505020303" pitchFamily="18" charset="0"/>
              </a:rPr>
              <a:t>Notice that the equation for cellular respiration is the direct opposite of photosynthesis: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3964" y="3713018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92D050"/>
                </a:solidFill>
                <a:latin typeface="Algerian" panose="04020705040A02060702" pitchFamily="82" charset="0"/>
              </a:rPr>
              <a:t>Cellular </a:t>
            </a:r>
            <a:r>
              <a:rPr lang="pt-BR" sz="3600" b="1" dirty="0">
                <a:solidFill>
                  <a:srgbClr val="92D050"/>
                </a:solidFill>
                <a:latin typeface="Algerian" panose="04020705040A02060702" pitchFamily="82" charset="0"/>
              </a:rPr>
              <a:t>Respiration</a:t>
            </a:r>
            <a:r>
              <a:rPr lang="pt-BR" sz="3600" dirty="0">
                <a:solidFill>
                  <a:srgbClr val="92D050"/>
                </a:solidFill>
                <a:latin typeface="Algerian" panose="04020705040A02060702" pitchFamily="82" charset="0"/>
              </a:rPr>
              <a:t>: C</a:t>
            </a:r>
            <a:r>
              <a:rPr lang="pt-BR" sz="3600" baseline="-25000" dirty="0">
                <a:solidFill>
                  <a:srgbClr val="92D050"/>
                </a:solidFill>
                <a:latin typeface="Algerian" panose="04020705040A02060702" pitchFamily="82" charset="0"/>
              </a:rPr>
              <a:t>6</a:t>
            </a:r>
            <a:r>
              <a:rPr lang="pt-BR" sz="3600" dirty="0">
                <a:solidFill>
                  <a:srgbClr val="92D050"/>
                </a:solidFill>
                <a:latin typeface="Algerian" panose="04020705040A02060702" pitchFamily="82" charset="0"/>
              </a:rPr>
              <a:t>H</a:t>
            </a:r>
            <a:r>
              <a:rPr lang="pt-BR" sz="3600" baseline="-25000" dirty="0">
                <a:solidFill>
                  <a:srgbClr val="92D050"/>
                </a:solidFill>
                <a:latin typeface="Algerian" panose="04020705040A02060702" pitchFamily="82" charset="0"/>
              </a:rPr>
              <a:t>12</a:t>
            </a:r>
            <a:r>
              <a:rPr lang="pt-BR" sz="3600" dirty="0">
                <a:solidFill>
                  <a:srgbClr val="92D050"/>
                </a:solidFill>
                <a:latin typeface="Algerian" panose="04020705040A02060702" pitchFamily="82" charset="0"/>
              </a:rPr>
              <a:t>O</a:t>
            </a:r>
            <a:r>
              <a:rPr lang="pt-BR" sz="3600" baseline="-25000" dirty="0">
                <a:solidFill>
                  <a:srgbClr val="92D050"/>
                </a:solidFill>
                <a:latin typeface="Algerian" panose="04020705040A02060702" pitchFamily="82" charset="0"/>
              </a:rPr>
              <a:t>6</a:t>
            </a:r>
            <a:r>
              <a:rPr lang="pt-BR" sz="3600" dirty="0">
                <a:solidFill>
                  <a:srgbClr val="92D050"/>
                </a:solidFill>
                <a:latin typeface="Algerian" panose="04020705040A02060702" pitchFamily="82" charset="0"/>
              </a:rPr>
              <a:t> + 6O</a:t>
            </a:r>
            <a:r>
              <a:rPr lang="pt-BR" sz="3600" baseline="-25000" dirty="0">
                <a:solidFill>
                  <a:srgbClr val="92D050"/>
                </a:solidFill>
                <a:latin typeface="Algerian" panose="04020705040A02060702" pitchFamily="82" charset="0"/>
              </a:rPr>
              <a:t>2</a:t>
            </a:r>
            <a:r>
              <a:rPr lang="pt-BR" sz="3600" dirty="0">
                <a:solidFill>
                  <a:srgbClr val="92D050"/>
                </a:solidFill>
                <a:latin typeface="Algerian" panose="04020705040A02060702" pitchFamily="82" charset="0"/>
              </a:rPr>
              <a:t> → 6CO</a:t>
            </a:r>
            <a:r>
              <a:rPr lang="pt-BR" sz="3600" baseline="-25000" dirty="0">
                <a:solidFill>
                  <a:srgbClr val="92D050"/>
                </a:solidFill>
                <a:latin typeface="Algerian" panose="04020705040A02060702" pitchFamily="82" charset="0"/>
              </a:rPr>
              <a:t>2</a:t>
            </a:r>
            <a:r>
              <a:rPr lang="pt-BR" sz="3600" dirty="0">
                <a:solidFill>
                  <a:srgbClr val="92D050"/>
                </a:solidFill>
                <a:latin typeface="Algerian" panose="04020705040A02060702" pitchFamily="82" charset="0"/>
              </a:rPr>
              <a:t> + 6H</a:t>
            </a:r>
            <a:r>
              <a:rPr lang="pt-BR" sz="3600" baseline="-25000" dirty="0">
                <a:solidFill>
                  <a:srgbClr val="92D050"/>
                </a:solidFill>
                <a:latin typeface="Algerian" panose="04020705040A02060702" pitchFamily="82" charset="0"/>
              </a:rPr>
              <a:t>2</a:t>
            </a:r>
            <a:r>
              <a:rPr lang="pt-BR" sz="3600" dirty="0">
                <a:solidFill>
                  <a:srgbClr val="92D050"/>
                </a:solidFill>
                <a:latin typeface="Algerian" panose="04020705040A02060702" pitchFamily="82" charset="0"/>
              </a:rPr>
              <a:t>O.</a:t>
            </a:r>
            <a:endParaRPr lang="en-US" sz="3600" dirty="0">
              <a:solidFill>
                <a:srgbClr val="92D050"/>
              </a:solidFill>
              <a:latin typeface="Algerian" panose="04020705040A02060702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1782" y="4973782"/>
            <a:ext cx="11263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00B0F0"/>
                </a:solidFill>
                <a:latin typeface="Baskerville Old Face" panose="02020602080505020303" pitchFamily="18" charset="0"/>
              </a:rPr>
              <a:t>Photosynthesis</a:t>
            </a:r>
            <a:r>
              <a:rPr lang="pt-BR" sz="4000" dirty="0">
                <a:solidFill>
                  <a:srgbClr val="00B0F0"/>
                </a:solidFill>
                <a:latin typeface="Baskerville Old Face" panose="02020602080505020303" pitchFamily="18" charset="0"/>
              </a:rPr>
              <a:t>: 6CO</a:t>
            </a:r>
            <a:r>
              <a:rPr lang="pt-BR" sz="4000" baseline="-25000" dirty="0">
                <a:solidFill>
                  <a:srgbClr val="00B0F0"/>
                </a:solidFill>
                <a:latin typeface="Baskerville Old Face" panose="02020602080505020303" pitchFamily="18" charset="0"/>
              </a:rPr>
              <a:t>2</a:t>
            </a:r>
            <a:r>
              <a:rPr lang="pt-BR" sz="4000" dirty="0">
                <a:solidFill>
                  <a:srgbClr val="00B0F0"/>
                </a:solidFill>
                <a:latin typeface="Baskerville Old Face" panose="02020602080505020303" pitchFamily="18" charset="0"/>
              </a:rPr>
              <a:t> + 6H</a:t>
            </a:r>
            <a:r>
              <a:rPr lang="pt-BR" sz="4000" baseline="-25000" dirty="0">
                <a:solidFill>
                  <a:srgbClr val="00B0F0"/>
                </a:solidFill>
                <a:latin typeface="Baskerville Old Face" panose="02020602080505020303" pitchFamily="18" charset="0"/>
              </a:rPr>
              <a:t>2</a:t>
            </a:r>
            <a:r>
              <a:rPr lang="pt-BR" sz="4000" dirty="0">
                <a:solidFill>
                  <a:srgbClr val="00B0F0"/>
                </a:solidFill>
                <a:latin typeface="Baskerville Old Face" panose="02020602080505020303" pitchFamily="18" charset="0"/>
              </a:rPr>
              <a:t>O → C</a:t>
            </a:r>
            <a:r>
              <a:rPr lang="pt-BR" sz="4000" baseline="-25000" dirty="0">
                <a:solidFill>
                  <a:srgbClr val="00B0F0"/>
                </a:solidFill>
                <a:latin typeface="Baskerville Old Face" panose="02020602080505020303" pitchFamily="18" charset="0"/>
              </a:rPr>
              <a:t>6</a:t>
            </a:r>
            <a:r>
              <a:rPr lang="pt-BR" sz="4000" dirty="0">
                <a:solidFill>
                  <a:srgbClr val="00B0F0"/>
                </a:solidFill>
                <a:latin typeface="Baskerville Old Face" panose="02020602080505020303" pitchFamily="18" charset="0"/>
              </a:rPr>
              <a:t>H</a:t>
            </a:r>
            <a:r>
              <a:rPr lang="pt-BR" sz="4000" baseline="-25000" dirty="0">
                <a:solidFill>
                  <a:srgbClr val="00B0F0"/>
                </a:solidFill>
                <a:latin typeface="Baskerville Old Face" panose="02020602080505020303" pitchFamily="18" charset="0"/>
              </a:rPr>
              <a:t>12</a:t>
            </a:r>
            <a:r>
              <a:rPr lang="pt-BR" sz="4000" dirty="0">
                <a:solidFill>
                  <a:srgbClr val="00B0F0"/>
                </a:solidFill>
                <a:latin typeface="Baskerville Old Face" panose="02020602080505020303" pitchFamily="18" charset="0"/>
              </a:rPr>
              <a:t>O</a:t>
            </a:r>
            <a:r>
              <a:rPr lang="pt-BR" sz="4000" baseline="-25000" dirty="0">
                <a:solidFill>
                  <a:srgbClr val="00B0F0"/>
                </a:solidFill>
                <a:latin typeface="Baskerville Old Face" panose="02020602080505020303" pitchFamily="18" charset="0"/>
              </a:rPr>
              <a:t>6</a:t>
            </a:r>
            <a:r>
              <a:rPr lang="pt-BR" sz="4000" dirty="0">
                <a:solidFill>
                  <a:srgbClr val="00B0F0"/>
                </a:solidFill>
                <a:latin typeface="Baskerville Old Face" panose="02020602080505020303" pitchFamily="18" charset="0"/>
              </a:rPr>
              <a:t>+ 6O</a:t>
            </a:r>
            <a:endParaRPr lang="en-US" sz="4000" dirty="0">
              <a:solidFill>
                <a:srgbClr val="00B0F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89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100</TotalTime>
  <Words>132</Words>
  <Application>Microsoft Office PowerPoint</Application>
  <PresentationFormat>Widescreen</PresentationFormat>
  <Paragraphs>27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Ion</vt:lpstr>
      <vt:lpstr>1_Ion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254716226303</cp:lastModifiedBy>
  <cp:revision>13</cp:revision>
  <dcterms:created xsi:type="dcterms:W3CDTF">2020-11-19T19:34:22Z</dcterms:created>
  <dcterms:modified xsi:type="dcterms:W3CDTF">2020-11-19T22:24:50Z</dcterms:modified>
</cp:coreProperties>
</file>